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3" r:id="rId4"/>
  </p:sldMasterIdLst>
  <p:notesMasterIdLst>
    <p:notesMasterId r:id="rId35"/>
  </p:notesMasterIdLst>
  <p:handoutMasterIdLst>
    <p:handoutMasterId r:id="rId36"/>
  </p:handoutMasterIdLst>
  <p:sldIdLst>
    <p:sldId id="263" r:id="rId5"/>
    <p:sldId id="280" r:id="rId6"/>
    <p:sldId id="281" r:id="rId7"/>
    <p:sldId id="256" r:id="rId8"/>
    <p:sldId id="260" r:id="rId9"/>
    <p:sldId id="266" r:id="rId10"/>
    <p:sldId id="258" r:id="rId11"/>
    <p:sldId id="315" r:id="rId12"/>
    <p:sldId id="270" r:id="rId13"/>
    <p:sldId id="273" r:id="rId14"/>
    <p:sldId id="289" r:id="rId15"/>
    <p:sldId id="268" r:id="rId16"/>
    <p:sldId id="271" r:id="rId17"/>
    <p:sldId id="277" r:id="rId18"/>
    <p:sldId id="265" r:id="rId19"/>
    <p:sldId id="278" r:id="rId20"/>
    <p:sldId id="285" r:id="rId21"/>
    <p:sldId id="269" r:id="rId22"/>
    <p:sldId id="283" r:id="rId23"/>
    <p:sldId id="284" r:id="rId24"/>
    <p:sldId id="282" r:id="rId25"/>
    <p:sldId id="276" r:id="rId26"/>
    <p:sldId id="287" r:id="rId27"/>
    <p:sldId id="288" r:id="rId28"/>
    <p:sldId id="299" r:id="rId29"/>
    <p:sldId id="312" r:id="rId30"/>
    <p:sldId id="314" r:id="rId31"/>
    <p:sldId id="286" r:id="rId32"/>
    <p:sldId id="264" r:id="rId33"/>
    <p:sldId id="313" r:id="rId34"/>
  </p:sldIdLst>
  <p:sldSz cx="12192000" cy="6858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Open Sans Extrabold" panose="020B0906030804020204" pitchFamily="34" charset="0"/>
      <p:bold r:id="rId41"/>
      <p:italic r:id="rId42"/>
      <p:boldItalic r:id="rId43"/>
    </p:embeddedFont>
    <p:embeddedFont>
      <p:font typeface="Open Sans Light" panose="020B0306030504020204" pitchFamily="34" charset="0"/>
      <p:regular r:id="rId44"/>
      <p:italic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3433"/>
    <a:srgbClr val="7A7A7A"/>
    <a:srgbClr val="CC4542"/>
    <a:srgbClr val="D84D49"/>
    <a:srgbClr val="CC4141"/>
    <a:srgbClr val="F3F3F3"/>
    <a:srgbClr val="FFA3A3"/>
    <a:srgbClr val="3399FF"/>
    <a:srgbClr val="A9AAA9"/>
    <a:srgbClr val="EFEE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88" autoAdjust="0"/>
    <p:restoredTop sz="96327"/>
  </p:normalViewPr>
  <p:slideViewPr>
    <p:cSldViewPr snapToGrid="0">
      <p:cViewPr varScale="1">
        <p:scale>
          <a:sx n="94" d="100"/>
          <a:sy n="94" d="100"/>
        </p:scale>
        <p:origin x="1604" y="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3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6499A-DF39-4841-A55A-0EC9E46ADF87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7A698-1D8D-48F0-97D5-2EAC48BD1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437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7FCCA-FB4C-437E-BE2B-E7B59BDC2CDF}" type="datetimeFigureOut">
              <a:rPr lang="en-AU" smtClean="0"/>
              <a:t>4/04/2022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26486-381D-4498-A648-2425296108D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789882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na/BlastOffWithBlazor.Demos/raw/main/Presentation.pptx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70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116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your screenshots are full screen and taken at 125% browser zoom. </a:t>
            </a:r>
          </a:p>
          <a:p>
            <a:r>
              <a:rPr lang="en-US" dirty="0"/>
              <a:t>   https://</a:t>
            </a:r>
            <a:r>
              <a:rPr lang="en-US" dirty="0" err="1"/>
              <a:t>www.ssw.com.au</a:t>
            </a:r>
            <a:r>
              <a:rPr lang="en-US" dirty="0"/>
              <a:t>/rules/do-you-use-the-full-slide-for-screenshots </a:t>
            </a:r>
          </a:p>
          <a:p>
            <a:endParaRPr lang="en-US" dirty="0"/>
          </a:p>
          <a:p>
            <a:r>
              <a:rPr lang="en-US" dirty="0"/>
              <a:t>Use dark mode if you’re cool (keeping with SSW colors).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401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73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/rules/have-good-and-bad-bullet-points </a:t>
            </a:r>
          </a:p>
        </p:txBody>
      </p:sp>
    </p:spTree>
    <p:extLst>
      <p:ext uri="{BB962C8B-B14F-4D97-AF65-F5344CB8AC3E}">
        <p14:creationId xmlns:p14="http://schemas.microsoft.com/office/powerpoint/2010/main" val="2451781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/rules/conduct-a-test-please-internally-and-then-with-the-client </a:t>
            </a:r>
          </a:p>
        </p:txBody>
      </p:sp>
    </p:spTree>
    <p:extLst>
      <p:ext uri="{BB962C8B-B14F-4D97-AF65-F5344CB8AC3E}">
        <p14:creationId xmlns:p14="http://schemas.microsoft.com/office/powerpoint/2010/main" val="1968584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Tip: Resources indicates that you’re nearing the end of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0053519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04690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4053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Tip: Just copy your Agenda slide and change one word (From Agenda to Summary) </a:t>
            </a:r>
          </a:p>
        </p:txBody>
      </p:sp>
    </p:spTree>
    <p:extLst>
      <p:ext uri="{BB962C8B-B14F-4D97-AF65-F5344CB8AC3E}">
        <p14:creationId xmlns:p14="http://schemas.microsoft.com/office/powerpoint/2010/main" val="36487274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/rules/do-you-keep-your-presentations-in-a-public-location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Example slides: 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github.com/hona/blastoffwithblazor.demos/raw/main/presentation.pptx"/>
              </a:rPr>
              <a:t>https://github.com/Hona/BlastOffWithBlazor.Demos/raw/main/Presentation.pptx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4848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8181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You should say “thank you” and then pause for 4-5 seconds… to give the audience time to applaud!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/rules/do-you-finish-your-presentation-with-a-thank-you-slide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3169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You should pause for applause here!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/rules/do-you-finish-your-presentation-with-a-thank-you-slide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925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45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V4.0 Beautified by Jayden</a:t>
            </a:r>
          </a:p>
        </p:txBody>
      </p:sp>
    </p:spTree>
    <p:extLst>
      <p:ext uri="{BB962C8B-B14F-4D97-AF65-F5344CB8AC3E}">
        <p14:creationId xmlns:p14="http://schemas.microsoft.com/office/powerpoint/2010/main" val="2427357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52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753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An SSW Admin will give you your QR code https://</a:t>
            </a:r>
            <a:r>
              <a:rPr lang="en-AU" dirty="0" err="1"/>
              <a:t>my.sugarlearning.com</a:t>
            </a:r>
            <a:r>
              <a:rPr lang="en-AU" dirty="0"/>
              <a:t>/SSW/items/13946/</a:t>
            </a:r>
            <a:r>
              <a:rPr lang="en-AU" dirty="0" err="1"/>
              <a:t>ssw</a:t>
            </a:r>
            <a:r>
              <a:rPr lang="en-AU" dirty="0"/>
              <a:t>-rewards-setup-the-</a:t>
            </a:r>
            <a:r>
              <a:rPr lang="en-AU" dirty="0" err="1"/>
              <a:t>ssw</a:t>
            </a:r>
            <a:r>
              <a:rPr lang="en-AU" dirty="0"/>
              <a:t>-rewards-app</a:t>
            </a:r>
          </a:p>
        </p:txBody>
      </p:sp>
    </p:spTree>
    <p:extLst>
      <p:ext uri="{BB962C8B-B14F-4D97-AF65-F5344CB8AC3E}">
        <p14:creationId xmlns:p14="http://schemas.microsoft.com/office/powerpoint/2010/main" val="1468226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/rules/use-creative-commons-images</a:t>
            </a:r>
          </a:p>
        </p:txBody>
      </p:sp>
    </p:spTree>
    <p:extLst>
      <p:ext uri="{BB962C8B-B14F-4D97-AF65-F5344CB8AC3E}">
        <p14:creationId xmlns:p14="http://schemas.microsoft.com/office/powerpoint/2010/main" val="3498720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/rules/rules-to-better-</a:t>
            </a:r>
            <a:r>
              <a:rPr lang="en-US" dirty="0" err="1"/>
              <a:t>powerpoint</a:t>
            </a:r>
            <a:r>
              <a:rPr lang="en-US" dirty="0"/>
              <a:t>-presentations </a:t>
            </a:r>
          </a:p>
        </p:txBody>
      </p:sp>
    </p:spTree>
    <p:extLst>
      <p:ext uri="{BB962C8B-B14F-4D97-AF65-F5344CB8AC3E}">
        <p14:creationId xmlns:p14="http://schemas.microsoft.com/office/powerpoint/2010/main" val="495516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0" y="67234"/>
            <a:ext cx="12192000" cy="6790765"/>
          </a:xfrm>
          <a:noFill/>
        </p:spPr>
        <p:txBody>
          <a:bodyPr>
            <a:norm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8035" y="5355457"/>
            <a:ext cx="6923965" cy="552973"/>
          </a:xfrm>
          <a:solidFill>
            <a:schemeClr val="tx1">
              <a:alpha val="75000"/>
            </a:schemeClr>
          </a:solidFill>
        </p:spPr>
        <p:txBody>
          <a:bodyPr lIns="180000" tIns="90000" rIns="180000" b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268035" y="1343025"/>
            <a:ext cx="6923965" cy="3848100"/>
          </a:xfrm>
          <a:solidFill>
            <a:schemeClr val="tx1">
              <a:alpha val="75000"/>
            </a:schemeClr>
          </a:solidFill>
        </p:spPr>
        <p:txBody>
          <a:bodyPr lIns="18000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baseline="0" dirty="0"/>
            </a:br>
            <a:r>
              <a:rPr lang="en-AU" baseline="0" dirty="0"/>
              <a:t>Title with Optional Background Image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Join the Conversation #TwitterTag @AdamCogan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37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6146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5781675"/>
            <a:ext cx="10686196" cy="606425"/>
          </a:xfrm>
          <a:solidFill>
            <a:schemeClr val="tx1">
              <a:alpha val="75000"/>
            </a:schemeClr>
          </a:solidFill>
        </p:spPr>
        <p:txBody>
          <a:bodyPr anchor="ctr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939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343025"/>
            <a:ext cx="5095876" cy="3848100"/>
          </a:xfrm>
          <a:solidFill>
            <a:schemeClr val="tx1">
              <a:alpha val="75000"/>
            </a:schemeClr>
          </a:solidFill>
        </p:spPr>
        <p:txBody>
          <a:bodyPr lIns="360000"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Alternative Image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611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4430"/>
            <a:ext cx="12192000" cy="680357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1976590"/>
            <a:ext cx="10686196" cy="2176309"/>
          </a:xfrm>
          <a:solidFill>
            <a:schemeClr val="tx1">
              <a:alpha val="75000"/>
            </a:schemeClr>
          </a:solidFill>
        </p:spPr>
        <p:txBody>
          <a:bodyPr lIns="720000" tIns="46800" rIns="720000" anchor="ctr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52902" y="4257676"/>
            <a:ext cx="10686196" cy="676274"/>
          </a:xfrm>
        </p:spPr>
        <p:txBody>
          <a:bodyPr anchor="ctr">
            <a:noAutofit/>
          </a:bodyPr>
          <a:lstStyle>
            <a:lvl1pPr algn="r">
              <a:defRPr sz="1800"/>
            </a:lvl1pPr>
            <a:lvl2pPr algn="r">
              <a:defRPr sz="1800"/>
            </a:lvl2pPr>
            <a:lvl3pPr algn="r">
              <a:defRPr sz="1800"/>
            </a:lvl3pPr>
            <a:lvl4pPr algn="r">
              <a:defRPr sz="1800"/>
            </a:lvl4pPr>
            <a:lvl5pPr algn="r">
              <a:defRPr sz="1800"/>
            </a:lvl5pPr>
          </a:lstStyle>
          <a:p>
            <a:pPr lvl="0"/>
            <a:r>
              <a:rPr lang="en-US" dirty="0"/>
              <a:t>Speaker, Company</a:t>
            </a:r>
          </a:p>
        </p:txBody>
      </p:sp>
    </p:spTree>
    <p:extLst>
      <p:ext uri="{BB962C8B-B14F-4D97-AF65-F5344CB8AC3E}">
        <p14:creationId xmlns:p14="http://schemas.microsoft.com/office/powerpoint/2010/main" val="2070058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10686196" cy="6222332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808317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100"/>
            <a:ext cx="5095239" cy="456882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Cake is better because they are soft and sweet</a:t>
            </a:r>
          </a:p>
          <a:p>
            <a:pPr lvl="0"/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343650" y="1689100"/>
            <a:ext cx="5095448" cy="456882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Pie is better because they are meaty and full of gravy. Oh my god, I love gravy.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Join the Conversation #TwitterTag @AdamCogan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162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43650" y="1689100"/>
            <a:ext cx="5095448" cy="454977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2400" baseline="0"/>
            </a:lvl1pPr>
          </a:lstStyle>
          <a:p>
            <a:pPr lvl="0"/>
            <a:r>
              <a:rPr lang="en-AU" dirty="0"/>
              <a:t>Cons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52902" y="1689100"/>
            <a:ext cx="5095239" cy="454977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Tx/>
              <a:buBlip>
                <a:blip r:embed="rId3"/>
              </a:buBlip>
              <a:defRPr sz="2400" baseline="0"/>
            </a:lvl1pPr>
          </a:lstStyle>
          <a:p>
            <a:pPr lvl="0"/>
            <a:r>
              <a:rPr lang="en-AU" dirty="0"/>
              <a:t>Pros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/>
              <a:t>Join the Conversation #TwitterTag @AdamCogan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65590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099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Cake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1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Pie</a:t>
            </a:r>
          </a:p>
          <a:p>
            <a:pPr lvl="0"/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086299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New Contestant Appears</a:t>
            </a:r>
          </a:p>
          <a:p>
            <a:pPr lvl="0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/>
              <a:t>Join the Conversation #TwitterTag @AdamCogan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4855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tIns="46800" bIns="4680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752902" y="1828801"/>
            <a:ext cx="10600898" cy="4391024"/>
          </a:xfrm>
        </p:spPr>
        <p:txBody>
          <a:bodyPr tIns="46800" bIns="468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/>
              <a:t>Join the Conversation #TwitterTag @AdamCogan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16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671011"/>
          </a:xfrm>
        </p:spPr>
        <p:txBody>
          <a:bodyPr lIns="180000" tIns="46800" rIns="180000" bIns="4680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52475" y="3162300"/>
            <a:ext cx="4268788" cy="3057525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>
          <a:xfrm>
            <a:off x="752475" y="6356350"/>
            <a:ext cx="4268704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AU"/>
              <a:t>Join the Conversation #TwitterTag @AdamCogan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756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AU"/>
              <a:t>Join the Conversation #TwitterTag @AdamCogan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52902" y="368300"/>
            <a:ext cx="10686196" cy="5861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5824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Join the Conversation #TwitterTag @AdamCogan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47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036" y="1690688"/>
            <a:ext cx="6171061" cy="610035"/>
          </a:xfrm>
          <a:noFill/>
        </p:spPr>
        <p:txBody>
          <a:bodyPr lIns="180000" tIns="90000" rIns="180000" bIns="900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Credentials, qualifications, </a:t>
            </a:r>
            <a:r>
              <a:rPr lang="en-US" dirty="0" err="1"/>
              <a:t>etc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7" y="368968"/>
            <a:ext cx="6171060" cy="1321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5267325" y="2300724"/>
            <a:ext cx="6171773" cy="3947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5267324" y="6356350"/>
            <a:ext cx="617177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AU"/>
              <a:t>Join the Conversation #TwitterTag @AdamCogan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60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68036" y="368968"/>
            <a:ext cx="6171061" cy="1321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67325" y="1828800"/>
            <a:ext cx="6171773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5267324" y="6356350"/>
            <a:ext cx="6171773" cy="365125"/>
          </a:xfrm>
        </p:spPr>
        <p:txBody>
          <a:bodyPr/>
          <a:lstStyle/>
          <a:p>
            <a:r>
              <a:rPr lang="en-AU"/>
              <a:t>Join the Conversation #TwitterTag @AdamCogan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15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296" y="1080174"/>
            <a:ext cx="6923690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Item #1</a:t>
            </a:r>
            <a:endParaRPr lang="en-AU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5" hasCustomPrompt="1"/>
          </p:nvPr>
        </p:nvSpPr>
        <p:spPr>
          <a:xfrm>
            <a:off x="5268296" y="3576416"/>
            <a:ext cx="6923689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Item #4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5268036" y="2744336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#3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8" hasCustomPrompt="1"/>
          </p:nvPr>
        </p:nvSpPr>
        <p:spPr>
          <a:xfrm>
            <a:off x="5268036" y="4408497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Item #5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9" hasCustomPrompt="1"/>
          </p:nvPr>
        </p:nvSpPr>
        <p:spPr>
          <a:xfrm>
            <a:off x="5268034" y="5240577"/>
            <a:ext cx="6923965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#6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5268035" y="1912255"/>
            <a:ext cx="6923964" cy="703712"/>
          </a:xfrm>
          <a:solidFill>
            <a:schemeClr val="tx1">
              <a:alpha val="75000"/>
            </a:schemeClr>
          </a:solidFill>
        </p:spPr>
        <p:txBody>
          <a:bodyPr lIns="180000" rIns="180000" anchor="ctr" anchorCtr="0"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 dirty="0"/>
              <a:t>Item #2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682790"/>
            <a:ext cx="4342975" cy="5689600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84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(Screensho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56147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27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8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1321720"/>
          </a:xfrm>
          <a:prstGeom prst="rect">
            <a:avLst/>
          </a:prstGeom>
          <a:noFill/>
          <a:effectLst/>
        </p:spPr>
        <p:txBody>
          <a:bodyPr vert="horz" lIns="180000" tIns="46800" rIns="180000" bIns="4680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902" y="1825625"/>
            <a:ext cx="10686196" cy="4394200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12192000" cy="54590"/>
          </a:xfrm>
          <a:prstGeom prst="rect">
            <a:avLst/>
          </a:prstGeom>
          <a:solidFill>
            <a:srgbClr val="CC4141"/>
          </a:solidFill>
          <a:ln>
            <a:noFill/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AU"/>
              <a:t>Join the Conversation #TwitterTag @AdamCogan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13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7" r:id="rId2"/>
    <p:sldLayoutId id="2147483721" r:id="rId3"/>
    <p:sldLayoutId id="2147483678" r:id="rId4"/>
    <p:sldLayoutId id="2147483679" r:id="rId5"/>
    <p:sldLayoutId id="2147483672" r:id="rId6"/>
    <p:sldLayoutId id="2147483682" r:id="rId7"/>
    <p:sldLayoutId id="2147483673" r:id="rId8"/>
    <p:sldLayoutId id="2147483667" r:id="rId9"/>
    <p:sldLayoutId id="2147483669" r:id="rId10"/>
    <p:sldLayoutId id="2147483674" r:id="rId11"/>
    <p:sldLayoutId id="2147483676" r:id="rId12"/>
    <p:sldLayoutId id="2147483675" r:id="rId13"/>
    <p:sldLayoutId id="2147483699" r:id="rId14"/>
    <p:sldLayoutId id="2147483701" r:id="rId15"/>
    <p:sldLayoutId id="2147483700" r:id="rId16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sw.com.au/people" TargetMode="Externa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ssw.com.au/ssw/Company/Office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sw.com.au/rules/do-you-use-the-full-slide-for-screenshots" TargetMode="External"/><Relationship Id="rId3" Type="http://schemas.openxmlformats.org/officeDocument/2006/relationships/hyperlink" Target="https://www.ssw.com.au/rules/rules-to-better-powerpoint-presentations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sw.com.au/rules/do-you-keep-your-presentations-in-a-public-location" TargetMode="External"/><Relationship Id="rId5" Type="http://schemas.openxmlformats.org/officeDocument/2006/relationships/hyperlink" Target="https://www.ssw.com.au/rules/do-you-use-standard-question-mark-when-you-are-going-to-ask-the-audience-something" TargetMode="External"/><Relationship Id="rId10" Type="http://schemas.openxmlformats.org/officeDocument/2006/relationships/hyperlink" Target="https://www.ssw.com.au/rules/do-you-finish-your-presentation-with-a-thank-you-slide" TargetMode="External"/><Relationship Id="rId4" Type="http://schemas.openxmlformats.org/officeDocument/2006/relationships/hyperlink" Target="https://www.ssw.com.au/rules/use-creative-commons-images" TargetMode="External"/><Relationship Id="rId9" Type="http://schemas.openxmlformats.org/officeDocument/2006/relationships/hyperlink" Target="https://www.ssw.com.au/rules/have-good-and-bad-bullet-points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swconsulting/presentation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5.emf"/><Relationship Id="rId4" Type="http://schemas.openxmlformats.org/officeDocument/2006/relationships/hyperlink" Target="mailto:info@ssw.com.a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ssw.com.au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26" Type="http://schemas.openxmlformats.org/officeDocument/2006/relationships/image" Target="../media/image31.sv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34" Type="http://schemas.openxmlformats.org/officeDocument/2006/relationships/image" Target="../media/image39.sv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33" Type="http://schemas.openxmlformats.org/officeDocument/2006/relationships/image" Target="../media/image38.png"/><Relationship Id="rId2" Type="http://schemas.openxmlformats.org/officeDocument/2006/relationships/hyperlink" Target="http://fontawesome.com/" TargetMode="External"/><Relationship Id="rId16" Type="http://schemas.openxmlformats.org/officeDocument/2006/relationships/image" Target="../media/image21.svg"/><Relationship Id="rId20" Type="http://schemas.openxmlformats.org/officeDocument/2006/relationships/image" Target="../media/image25.sv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24" Type="http://schemas.openxmlformats.org/officeDocument/2006/relationships/image" Target="../media/image29.svg"/><Relationship Id="rId32" Type="http://schemas.openxmlformats.org/officeDocument/2006/relationships/image" Target="../media/image37.sv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sv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31" Type="http://schemas.openxmlformats.org/officeDocument/2006/relationships/image" Target="../media/image36.pn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Relationship Id="rId22" Type="http://schemas.openxmlformats.org/officeDocument/2006/relationships/image" Target="../media/image27.svg"/><Relationship Id="rId27" Type="http://schemas.openxmlformats.org/officeDocument/2006/relationships/image" Target="../media/image32.png"/><Relationship Id="rId30" Type="http://schemas.openxmlformats.org/officeDocument/2006/relationships/image" Target="../media/image35.svg"/><Relationship Id="rId8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sw.com.au/rules/do-you-use-standard-question-mark-when-you-are-going-to-ask-the-audience-something" TargetMode="External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body" sz="quarter" idx="4294967295"/>
          </p:nvPr>
        </p:nvSpPr>
        <p:spPr>
          <a:xfrm>
            <a:off x="752902" y="436728"/>
            <a:ext cx="10686197" cy="5940327"/>
          </a:xfrm>
        </p:spPr>
        <p:txBody>
          <a:bodyPr anchor="b"/>
          <a:lstStyle/>
          <a:p>
            <a:pPr algn="ctr"/>
            <a:endParaRPr lang="en-AU" sz="1800" dirty="0"/>
          </a:p>
          <a:p>
            <a:pPr algn="ctr"/>
            <a:r>
              <a:rPr lang="en-AU" sz="2400" dirty="0">
                <a:solidFill>
                  <a:schemeClr val="bg1"/>
                </a:solidFill>
              </a:rPr>
              <a:t>ENTERPRISE SOFTWARE DEVELOPMENT</a:t>
            </a:r>
            <a:endParaRPr lang="en-AU" sz="1800" dirty="0">
              <a:solidFill>
                <a:schemeClr val="bg1"/>
              </a:solidFill>
            </a:endParaRPr>
          </a:p>
          <a:p>
            <a:pPr algn="ctr"/>
            <a:endParaRPr lang="en-AU" sz="1800" dirty="0"/>
          </a:p>
          <a:p>
            <a:pPr algn="ctr"/>
            <a:endParaRPr lang="en-AU" sz="1800" dirty="0"/>
          </a:p>
          <a:p>
            <a:pPr algn="ctr"/>
            <a:endParaRPr lang="en-AU" sz="1800" dirty="0"/>
          </a:p>
        </p:txBody>
      </p:sp>
      <p:sp>
        <p:nvSpPr>
          <p:cNvPr id="3" name="Subtitle 12"/>
          <p:cNvSpPr txBox="1">
            <a:spLocks/>
          </p:cNvSpPr>
          <p:nvPr/>
        </p:nvSpPr>
        <p:spPr>
          <a:xfrm>
            <a:off x="2727064" y="4365755"/>
            <a:ext cx="6571129" cy="5529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3709" y="2152980"/>
            <a:ext cx="3404581" cy="181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959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The </a:t>
            </a:r>
            <a:r>
              <a:rPr lang="en-AU" dirty="0" err="1">
                <a:solidFill>
                  <a:schemeClr val="bg1"/>
                </a:solidFill>
              </a:rPr>
              <a:t>Coganator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3" name="Picture Placeholder 2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7" r="10677"/>
          <a:stretch/>
        </p:blipFill>
        <p:spPr/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Adam Cogan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47500" lnSpcReduction="20000"/>
          </a:bodyPr>
          <a:lstStyle/>
          <a:p>
            <a:pPr>
              <a:lnSpc>
                <a:spcPct val="170000"/>
              </a:lnSpc>
              <a:spcBef>
                <a:spcPts val="400"/>
              </a:spcBef>
            </a:pPr>
            <a:r>
              <a:rPr lang="en-US" dirty="0">
                <a:solidFill>
                  <a:schemeClr val="bg1"/>
                </a:solidFill>
              </a:rPr>
              <a:t>Stalk</a:t>
            </a:r>
            <a:r>
              <a:rPr lang="en-US" dirty="0"/>
              <a:t> 👀 </a:t>
            </a:r>
            <a:r>
              <a:rPr lang="en-AU" dirty="0"/>
              <a:t> </a:t>
            </a:r>
            <a:r>
              <a:rPr lang="en-AU" dirty="0">
                <a:hlinkClick r:id="rId3"/>
              </a:rPr>
              <a:t>ssw.com.au/people/XXX</a:t>
            </a:r>
            <a:endParaRPr lang="en-AU" dirty="0"/>
          </a:p>
          <a:p>
            <a:pPr>
              <a:lnSpc>
                <a:spcPct val="170000"/>
              </a:lnSpc>
              <a:spcBef>
                <a:spcPts val="400"/>
              </a:spcBef>
            </a:pPr>
            <a:r>
              <a:rPr lang="en-US" dirty="0">
                <a:solidFill>
                  <a:schemeClr val="bg1"/>
                </a:solidFill>
              </a:rPr>
              <a:t>Walk </a:t>
            </a:r>
            <a:r>
              <a:rPr lang="en-US" dirty="0"/>
              <a:t>📍  </a:t>
            </a:r>
            <a:r>
              <a:rPr lang="en-AU" dirty="0">
                <a:hlinkClick r:id="rId4"/>
              </a:rPr>
              <a:t>ssw.com.au/ssw/company/offices</a:t>
            </a:r>
            <a:endParaRPr lang="en-AU" dirty="0"/>
          </a:p>
          <a:p>
            <a:pPr>
              <a:lnSpc>
                <a:spcPct val="170000"/>
              </a:lnSpc>
              <a:spcBef>
                <a:spcPts val="400"/>
              </a:spcBef>
            </a:pPr>
            <a:r>
              <a:rPr lang="en-US" dirty="0">
                <a:solidFill>
                  <a:schemeClr val="bg1"/>
                </a:solidFill>
              </a:rPr>
              <a:t>Talk  📞</a:t>
            </a:r>
            <a:r>
              <a:rPr lang="en-AU" dirty="0">
                <a:solidFill>
                  <a:schemeClr val="bg1"/>
                </a:solidFill>
              </a:rPr>
              <a:t>  +61 XXX XXX XXX</a:t>
            </a:r>
          </a:p>
          <a:p>
            <a:pPr marL="457200" indent="-457200"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n-AU" dirty="0">
                <a:solidFill>
                  <a:schemeClr val="bg1"/>
                </a:solidFill>
              </a:rPr>
              <a:t>Crushed a can with his bare fist once</a:t>
            </a:r>
          </a:p>
          <a:p>
            <a:pPr marL="457200" indent="-457200"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n-AU" dirty="0">
                <a:solidFill>
                  <a:schemeClr val="bg1"/>
                </a:solidFill>
              </a:rPr>
              <a:t>Every year jumps in a pool of ice water because he CAN</a:t>
            </a:r>
          </a:p>
          <a:p>
            <a:pPr marL="457200" indent="-457200"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n-AU" dirty="0">
                <a:solidFill>
                  <a:schemeClr val="bg1"/>
                </a:solidFill>
              </a:rPr>
              <a:t>Stole a pregnant lady’s chocolate</a:t>
            </a:r>
          </a:p>
          <a:p>
            <a:pPr marL="457200" indent="-457200"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n-AU" dirty="0">
                <a:solidFill>
                  <a:schemeClr val="bg1"/>
                </a:solidFill>
              </a:rPr>
              <a:t>Look in fileserver for a high res version of your employee photo. \\</a:t>
            </a:r>
            <a:r>
              <a:rPr lang="en-AU" dirty="0" err="1">
                <a:solidFill>
                  <a:schemeClr val="bg1"/>
                </a:solidFill>
              </a:rPr>
              <a:t>fileserver.sydney.ssw.com.au</a:t>
            </a:r>
            <a:r>
              <a:rPr lang="en-AU" dirty="0">
                <a:solidFill>
                  <a:schemeClr val="bg1"/>
                </a:solidFill>
              </a:rPr>
              <a:t>\DataSSW\Photos\Employees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Join the Conversation #</a:t>
            </a:r>
            <a:r>
              <a:rPr lang="en-AU" dirty="0" err="1">
                <a:solidFill>
                  <a:schemeClr val="bg1"/>
                </a:solidFill>
              </a:rPr>
              <a:t>TwitterTag</a:t>
            </a:r>
            <a:r>
              <a:rPr lang="en-AU" dirty="0">
                <a:solidFill>
                  <a:schemeClr val="bg1"/>
                </a:solidFill>
              </a:rPr>
              <a:t> @</a:t>
            </a:r>
            <a:r>
              <a:rPr lang="en-AU" dirty="0" err="1">
                <a:solidFill>
                  <a:schemeClr val="bg1"/>
                </a:solidFill>
              </a:rPr>
              <a:t>AdamCogan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172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1EA9F3-2DA5-4772-BB9F-3F61C51B5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6112" y="568959"/>
            <a:ext cx="3346616" cy="67717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95EDDD-1DD9-41CD-BE5A-D00705722C24}"/>
              </a:ext>
            </a:extLst>
          </p:cNvPr>
          <p:cNvSpPr txBox="1"/>
          <p:nvPr/>
        </p:nvSpPr>
        <p:spPr>
          <a:xfrm>
            <a:off x="15519400" y="65786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D364D9-EB4F-4EAF-9993-E67CB286FE0E}"/>
              </a:ext>
            </a:extLst>
          </p:cNvPr>
          <p:cNvSpPr txBox="1"/>
          <p:nvPr/>
        </p:nvSpPr>
        <p:spPr>
          <a:xfrm>
            <a:off x="6579273" y="1106905"/>
            <a:ext cx="4890831" cy="177796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normAutofit fontScale="85000" lnSpcReduction="10000"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AU" altLang="zh-CN" sz="2400" dirty="0">
                <a:solidFill>
                  <a:schemeClr val="bg1"/>
                </a:solidFill>
              </a:rPr>
              <a:t>Scan QR Code to install app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Scan SSW codes at talks and events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Earn</a:t>
            </a:r>
            <a:r>
              <a:rPr lang="en-US" sz="2400" dirty="0"/>
              <a:t> </a:t>
            </a:r>
            <a:r>
              <a:rPr lang="en-AU" sz="2400" b="1" dirty="0">
                <a:solidFill>
                  <a:srgbClr val="C00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SSW Points</a:t>
            </a:r>
            <a:r>
              <a:rPr lang="en-AU" sz="2400" b="1" dirty="0">
                <a:solidFill>
                  <a:srgbClr val="FFC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 </a:t>
            </a:r>
            <a:r>
              <a:rPr lang="en-US" sz="24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</a:rPr>
              <a:t>     claim rewards, and win prizes</a:t>
            </a:r>
          </a:p>
        </p:txBody>
      </p:sp>
      <p:pic>
        <p:nvPicPr>
          <p:cNvPr id="10" name="Picture 9" descr="A picture containing clock&#10;&#10;Description automatically generated">
            <a:extLst>
              <a:ext uri="{FF2B5EF4-FFF2-40B4-BE49-F238E27FC236}">
                <a16:creationId xmlns:a16="http://schemas.microsoft.com/office/drawing/2014/main" id="{A6F9BA8F-64A3-438F-B341-B850126790B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584" y="2884868"/>
            <a:ext cx="3451252" cy="3451252"/>
          </a:xfrm>
          <a:prstGeom prst="rect">
            <a:avLst/>
          </a:prstGeom>
        </p:spPr>
      </p:pic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2E1D2ABB-FEB3-49C3-937D-52DF817E1A18}"/>
              </a:ext>
            </a:extLst>
          </p:cNvPr>
          <p:cNvSpPr/>
          <p:nvPr/>
        </p:nvSpPr>
        <p:spPr>
          <a:xfrm>
            <a:off x="9119928" y="2074197"/>
            <a:ext cx="338241" cy="283942"/>
          </a:xfrm>
          <a:prstGeom prst="star5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C21AB4-E7FC-47D9-8ED8-304FCCCA24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786765" y="6336120"/>
            <a:ext cx="5132890" cy="365125"/>
          </a:xfrm>
        </p:spPr>
        <p:txBody>
          <a:bodyPr/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Join the Conversation #</a:t>
            </a:r>
            <a:r>
              <a:rPr lang="en-AU" dirty="0" err="1">
                <a:solidFill>
                  <a:schemeClr val="bg1"/>
                </a:solidFill>
              </a:rPr>
              <a:t>TwitterTag</a:t>
            </a:r>
            <a:r>
              <a:rPr lang="en-AU" dirty="0">
                <a:solidFill>
                  <a:schemeClr val="bg1"/>
                </a:solidFill>
              </a:rPr>
              <a:t> @</a:t>
            </a:r>
            <a:r>
              <a:rPr lang="en-AU" dirty="0" err="1">
                <a:solidFill>
                  <a:schemeClr val="bg1"/>
                </a:solidFill>
              </a:rPr>
              <a:t>AdamCogan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73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t="16515" r="3592"/>
          <a:stretch/>
        </p:blipFill>
        <p:spPr>
          <a:xfrm>
            <a:off x="0" y="54592"/>
            <a:ext cx="12192000" cy="6803408"/>
          </a:xfr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1. Select this shape object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solidFill>
            <a:schemeClr val="tx1">
              <a:alpha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 dirty="0"/>
              <a:t>4. Only one of these should be red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/>
              <a:t>3. Change to red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8"/>
          </p:nvPr>
        </p:nvSpPr>
        <p:spPr>
          <a:solidFill>
            <a:srgbClr val="D84D49">
              <a:alpha val="75000"/>
            </a:srgbClr>
          </a:solidFill>
        </p:spPr>
        <p:txBody>
          <a:bodyPr/>
          <a:lstStyle/>
          <a:p>
            <a:r>
              <a:rPr lang="en-AU" dirty="0"/>
              <a:t>5. Recommended selected </a:t>
            </a:r>
            <a:r>
              <a:rPr lang="en-AU" dirty="0" err="1"/>
              <a:t>color</a:t>
            </a:r>
            <a:r>
              <a:rPr lang="en-AU" dirty="0"/>
              <a:t> is SSW Red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9"/>
          </p:nvPr>
        </p:nvSpPr>
        <p:spPr>
          <a:solidFill>
            <a:schemeClr val="tx1">
              <a:alpha val="75000"/>
            </a:schemeClr>
          </a:solidFill>
        </p:spPr>
        <p:txBody>
          <a:bodyPr/>
          <a:lstStyle/>
          <a:p>
            <a:r>
              <a:rPr lang="en-AU" dirty="0"/>
              <a:t>6. Delete Extra Segments (Have no more than 6 chapters)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>
          <a:solidFill>
            <a:schemeClr val="tx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 dirty="0"/>
              <a:t>2. Drawing Tools | Format | Shape Fill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Agenda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38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group of people sitting at a table with laptops&#10;&#10;Description automatically generated with medium confidence">
            <a:extLst>
              <a:ext uri="{FF2B5EF4-FFF2-40B4-BE49-F238E27FC236}">
                <a16:creationId xmlns:a16="http://schemas.microsoft.com/office/drawing/2014/main" id="{FED7DD9C-B775-6E43-8ABC-52EB375CFEE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08"/>
          <a:stretch/>
        </p:blipFill>
        <p:spPr>
          <a:xfrm>
            <a:off x="0" y="56146"/>
            <a:ext cx="12191999" cy="680185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AU" dirty="0"/>
              <a:t>SSW Stock Images – \\</a:t>
            </a:r>
            <a:r>
              <a:rPr lang="en-AU" dirty="0" err="1"/>
              <a:t>fileserver.sydney.ssw.com.au</a:t>
            </a:r>
            <a:r>
              <a:rPr lang="en-AU" dirty="0"/>
              <a:t>\DataSSW\Photos\Powerpoint-StockImages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CCB290-A217-3A43-BE3E-331C6AFA79FE}"/>
              </a:ext>
            </a:extLst>
          </p:cNvPr>
          <p:cNvSpPr txBox="1"/>
          <p:nvPr/>
        </p:nvSpPr>
        <p:spPr>
          <a:xfrm>
            <a:off x="-752354" y="2592729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88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041583C-B1B9-4749-9C82-89EC5A71535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" b="309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Are you following Rules to Better PPT?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320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6" t="55212" b="5261"/>
          <a:stretch/>
        </p:blipFill>
        <p:spPr>
          <a:xfrm>
            <a:off x="0" y="54592"/>
            <a:ext cx="12192000" cy="68034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AU" dirty="0">
                <a:solidFill>
                  <a:schemeClr val="bg1"/>
                </a:solidFill>
              </a:rPr>
              <a:t>- Adam Cogan,</a:t>
            </a:r>
            <a:r>
              <a:rPr lang="en-AU" i="1" dirty="0">
                <a:solidFill>
                  <a:schemeClr val="bg1"/>
                </a:solidFill>
              </a:rPr>
              <a:t> This Very Slide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“Leave audiences with a memorable quote. Think about an important point in your presentation and use it in this layout.”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158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12777A4-A86A-9849-AF89-72D66F331F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" t="-2013" b="-1905"/>
          <a:stretch/>
        </p:blipFill>
        <p:spPr>
          <a:xfrm>
            <a:off x="0" y="56147"/>
            <a:ext cx="12191999" cy="6801853"/>
          </a:xfrm>
        </p:spPr>
      </p:pic>
    </p:spTree>
    <p:extLst>
      <p:ext uri="{BB962C8B-B14F-4D97-AF65-F5344CB8AC3E}">
        <p14:creationId xmlns:p14="http://schemas.microsoft.com/office/powerpoint/2010/main" val="3562860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Indenting Text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If you press tab</a:t>
            </a:r>
          </a:p>
          <a:p>
            <a:pPr lvl="1"/>
            <a:r>
              <a:rPr lang="en-AU" dirty="0">
                <a:solidFill>
                  <a:schemeClr val="bg1"/>
                </a:solidFill>
              </a:rPr>
              <a:t>While selecting the text</a:t>
            </a:r>
          </a:p>
          <a:p>
            <a:pPr lvl="2"/>
            <a:r>
              <a:rPr lang="en-AU" dirty="0">
                <a:solidFill>
                  <a:schemeClr val="bg1"/>
                </a:solidFill>
              </a:rPr>
              <a:t>You can indent it</a:t>
            </a:r>
          </a:p>
          <a:p>
            <a:pPr lvl="3"/>
            <a:r>
              <a:rPr lang="en-AU" dirty="0">
                <a:solidFill>
                  <a:schemeClr val="bg1"/>
                </a:solidFill>
              </a:rPr>
              <a:t>Without adding bullet points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Join the Conversation #TwitterTag @AdamCogan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578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Pie is possibly too delicious</a:t>
            </a:r>
          </a:p>
          <a:p>
            <a:r>
              <a:rPr lang="en-AU" dirty="0">
                <a:solidFill>
                  <a:schemeClr val="bg1"/>
                </a:solidFill>
              </a:rPr>
              <a:t>Eating too much pie makes you fat</a:t>
            </a:r>
          </a:p>
          <a:p>
            <a:r>
              <a:rPr lang="en-AU" dirty="0">
                <a:solidFill>
                  <a:schemeClr val="bg1"/>
                </a:solidFill>
              </a:rPr>
              <a:t>I also like cheesecake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Pie is delicious</a:t>
            </a:r>
          </a:p>
          <a:p>
            <a:r>
              <a:rPr lang="en-AU" dirty="0">
                <a:solidFill>
                  <a:schemeClr val="bg1"/>
                </a:solidFill>
              </a:rPr>
              <a:t>I could eat a lot of pie</a:t>
            </a:r>
          </a:p>
          <a:p>
            <a:r>
              <a:rPr lang="en-AU" dirty="0">
                <a:solidFill>
                  <a:schemeClr val="bg1"/>
                </a:solidFill>
              </a:rPr>
              <a:t>I love pie</a:t>
            </a:r>
          </a:p>
          <a:p>
            <a:r>
              <a:rPr lang="en-AU" dirty="0">
                <a:solidFill>
                  <a:schemeClr val="bg1"/>
                </a:solidFill>
              </a:rPr>
              <a:t>Add your own animation you lazy buggers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Join the Conversation #TwitterTag @AdamCogan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The Pros and Cons of Pie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7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3200" dirty="0">
                <a:solidFill>
                  <a:srgbClr val="D84D49"/>
                </a:solidFill>
              </a:rPr>
              <a:t>Cake</a:t>
            </a:r>
          </a:p>
          <a:p>
            <a:r>
              <a:rPr lang="en-AU" dirty="0">
                <a:solidFill>
                  <a:schemeClr val="bg1"/>
                </a:solidFill>
              </a:rPr>
              <a:t>Sweet</a:t>
            </a:r>
          </a:p>
          <a:p>
            <a:r>
              <a:rPr lang="en-AU" dirty="0">
                <a:solidFill>
                  <a:schemeClr val="bg1"/>
                </a:solidFill>
              </a:rPr>
              <a:t>May contain cream</a:t>
            </a:r>
          </a:p>
          <a:p>
            <a:r>
              <a:rPr lang="en-AU" dirty="0">
                <a:solidFill>
                  <a:schemeClr val="bg1"/>
                </a:solidFill>
              </a:rPr>
              <a:t>Sometimes contains nuts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3200" dirty="0">
                <a:solidFill>
                  <a:srgbClr val="D84D49"/>
                </a:solidFill>
              </a:rPr>
              <a:t>Pie</a:t>
            </a:r>
          </a:p>
          <a:p>
            <a:r>
              <a:rPr lang="en-AU" dirty="0">
                <a:solidFill>
                  <a:schemeClr val="bg1"/>
                </a:solidFill>
              </a:rPr>
              <a:t>Savoury…. Usually</a:t>
            </a:r>
          </a:p>
          <a:p>
            <a:r>
              <a:rPr lang="en-AU" dirty="0">
                <a:solidFill>
                  <a:schemeClr val="bg1"/>
                </a:solidFill>
              </a:rPr>
              <a:t>May contain meat and gravy</a:t>
            </a:r>
          </a:p>
          <a:p>
            <a:r>
              <a:rPr lang="en-AU" dirty="0">
                <a:solidFill>
                  <a:schemeClr val="bg1"/>
                </a:solidFill>
              </a:rPr>
              <a:t>Doesn’t usually have nuts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Join the Conversation #TwitterTag @AdamCogan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Cake versus Pie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617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917157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Change the Footer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52475" y="3565525"/>
            <a:ext cx="4268788" cy="2654300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Make sure you don’t forget the footer. Everyone forgets the footer.</a:t>
            </a:r>
          </a:p>
          <a:p>
            <a:r>
              <a:rPr lang="en-AU" i="1" dirty="0">
                <a:solidFill>
                  <a:schemeClr val="bg1"/>
                </a:solidFill>
              </a:rPr>
              <a:t>TIP: If your content interferes with the footer you can slide it to one side. 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752391" y="6356350"/>
            <a:ext cx="4268788" cy="365125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Join the Conversation #</a:t>
            </a:r>
            <a:r>
              <a:rPr lang="en-AU" dirty="0" err="1">
                <a:solidFill>
                  <a:schemeClr val="bg1"/>
                </a:solidFill>
              </a:rPr>
              <a:t>TwitterTag</a:t>
            </a:r>
            <a:r>
              <a:rPr lang="en-AU" dirty="0">
                <a:solidFill>
                  <a:schemeClr val="bg1"/>
                </a:solidFill>
              </a:rPr>
              <a:t> @</a:t>
            </a:r>
            <a:r>
              <a:rPr lang="en-AU" dirty="0" err="1">
                <a:solidFill>
                  <a:schemeClr val="bg1"/>
                </a:solidFill>
              </a:rPr>
              <a:t>AdamCogan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179" y="915045"/>
            <a:ext cx="6904762" cy="51619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FACAA-D441-0D49-9941-5A01FA638907}"/>
              </a:ext>
            </a:extLst>
          </p:cNvPr>
          <p:cNvSpPr txBox="1"/>
          <p:nvPr/>
        </p:nvSpPr>
        <p:spPr>
          <a:xfrm>
            <a:off x="4410635" y="3829722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397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3200" dirty="0">
                <a:solidFill>
                  <a:srgbClr val="D84D49"/>
                </a:solidFill>
              </a:rPr>
              <a:t>Cake</a:t>
            </a:r>
          </a:p>
          <a:p>
            <a:r>
              <a:rPr lang="en-AU" dirty="0">
                <a:solidFill>
                  <a:schemeClr val="bg1"/>
                </a:solidFill>
              </a:rPr>
              <a:t>Sweet</a:t>
            </a:r>
          </a:p>
          <a:p>
            <a:r>
              <a:rPr lang="en-AU" dirty="0">
                <a:solidFill>
                  <a:schemeClr val="bg1"/>
                </a:solidFill>
              </a:rPr>
              <a:t>May contain cream</a:t>
            </a:r>
          </a:p>
          <a:p>
            <a:r>
              <a:rPr lang="en-AU" dirty="0">
                <a:solidFill>
                  <a:schemeClr val="bg1"/>
                </a:solidFill>
              </a:rPr>
              <a:t>Sometimes contains nuts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3200" dirty="0">
                <a:solidFill>
                  <a:srgbClr val="D84D49"/>
                </a:solidFill>
              </a:rPr>
              <a:t>Pie</a:t>
            </a:r>
          </a:p>
          <a:p>
            <a:r>
              <a:rPr lang="en-AU" dirty="0">
                <a:solidFill>
                  <a:schemeClr val="bg1"/>
                </a:solidFill>
              </a:rPr>
              <a:t>Savoury…. Usually</a:t>
            </a:r>
          </a:p>
          <a:p>
            <a:r>
              <a:rPr lang="en-AU" dirty="0">
                <a:solidFill>
                  <a:schemeClr val="bg1"/>
                </a:solidFill>
              </a:rPr>
              <a:t>May contain meat and gravy</a:t>
            </a:r>
          </a:p>
          <a:p>
            <a:r>
              <a:rPr lang="en-AU" dirty="0">
                <a:solidFill>
                  <a:schemeClr val="bg1"/>
                </a:solidFill>
              </a:rPr>
              <a:t>Doesn’t usually have nuts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3200" dirty="0">
                <a:solidFill>
                  <a:srgbClr val="D84D49"/>
                </a:solidFill>
              </a:rPr>
              <a:t>Potato</a:t>
            </a:r>
          </a:p>
          <a:p>
            <a:r>
              <a:rPr lang="en-AU" dirty="0">
                <a:solidFill>
                  <a:schemeClr val="bg1"/>
                </a:solidFill>
              </a:rPr>
              <a:t>I love potatoes</a:t>
            </a:r>
          </a:p>
          <a:p>
            <a:pPr marL="0" indent="0">
              <a:buNone/>
            </a:pPr>
            <a:endParaRPr lang="en-US" sz="3200" dirty="0">
              <a:solidFill>
                <a:srgbClr val="D84D49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Join the Conversation #TwitterTag @AdamCogan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Cake versus Pie versus…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423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Join the Conversation #TwitterTag @AdamCogan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 anchor="ctr"/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This slide has no title, it’s basically made for a huge block of text. You can style this however you want.</a:t>
            </a:r>
          </a:p>
          <a:p>
            <a:pPr algn="ctr"/>
            <a:r>
              <a:rPr lang="en-AU" sz="2400" dirty="0">
                <a:solidFill>
                  <a:srgbClr val="D84D49"/>
                </a:solidFill>
              </a:rPr>
              <a:t>With a custom style, the boring slide is now super classy</a:t>
            </a:r>
          </a:p>
        </p:txBody>
      </p:sp>
    </p:spTree>
    <p:extLst>
      <p:ext uri="{BB962C8B-B14F-4D97-AF65-F5344CB8AC3E}">
        <p14:creationId xmlns:p14="http://schemas.microsoft.com/office/powerpoint/2010/main" val="2493324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Join the Conversation #TwitterTag @AdamCogan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97239" y="1028700"/>
            <a:ext cx="1971675" cy="18859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This is a blank slide</a:t>
            </a:r>
            <a:endParaRPr lang="en-US" dirty="0"/>
          </a:p>
        </p:txBody>
      </p:sp>
      <p:sp>
        <p:nvSpPr>
          <p:cNvPr id="9" name="Regular Pentagon 8"/>
          <p:cNvSpPr/>
          <p:nvPr/>
        </p:nvSpPr>
        <p:spPr>
          <a:xfrm rot="2659503">
            <a:off x="2089187" y="2483627"/>
            <a:ext cx="2771775" cy="2639786"/>
          </a:xfrm>
          <a:prstGeom prst="pentag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You can do anything you want on this slide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513" y="502081"/>
            <a:ext cx="3514286" cy="22952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788" y="2567202"/>
            <a:ext cx="4428571" cy="3438095"/>
          </a:xfrm>
          <a:prstGeom prst="rect">
            <a:avLst/>
          </a:prstGeom>
        </p:spPr>
      </p:pic>
      <p:sp>
        <p:nvSpPr>
          <p:cNvPr id="15" name="Rectangular Callout 14"/>
          <p:cNvSpPr/>
          <p:nvPr/>
        </p:nvSpPr>
        <p:spPr>
          <a:xfrm>
            <a:off x="3985935" y="1154111"/>
            <a:ext cx="3429000" cy="2124075"/>
          </a:xfrm>
          <a:prstGeom prst="wedgeRectCallout">
            <a:avLst>
              <a:gd name="adj1" fmla="val 37778"/>
              <a:gd name="adj2" fmla="val 65191"/>
            </a:avLst>
          </a:prstGeom>
          <a:solidFill>
            <a:srgbClr val="D84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pPr algn="ctr"/>
            <a:r>
              <a:rPr lang="en-AU" dirty="0"/>
              <a:t>Mainly for drawing shapes or small screenshots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656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03259" y="1161827"/>
            <a:ext cx="5064534" cy="2603349"/>
          </a:xfrm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bg1"/>
                </a:solidFill>
              </a:rPr>
              <a:t>Has a designer done a Test Please on your slides?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03259" y="3958814"/>
            <a:ext cx="4518004" cy="2217979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This layout is made for a screenshot with some descriptive text. A brave Designer did this so you wouldn’t have to.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Join the Conversation #TwitterTag @AdamCogan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2AB315D-883E-E84E-9499-714B1CD46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196" y="1088913"/>
            <a:ext cx="6268969" cy="468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40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Resources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531211" y="1825625"/>
            <a:ext cx="4786887" cy="4391024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400"/>
              </a:spcBef>
            </a:pPr>
            <a:r>
              <a:rPr lang="en-AU" sz="1400" dirty="0">
                <a:solidFill>
                  <a:schemeClr val="bg1"/>
                </a:solidFill>
              </a:rPr>
              <a:t>Rules to Better PowerPoint Presentations</a:t>
            </a:r>
          </a:p>
          <a:p>
            <a:pPr>
              <a:spcBef>
                <a:spcPts val="400"/>
              </a:spcBef>
            </a:pPr>
            <a:r>
              <a:rPr lang="en-AU" sz="1400" dirty="0">
                <a:hlinkClick r:id="rId3"/>
              </a:rPr>
              <a:t>ssw.com.au/rules/rules-to-better-powerpoint-presentations</a:t>
            </a:r>
            <a:r>
              <a:rPr lang="en-AU" sz="1400" dirty="0"/>
              <a:t>  </a:t>
            </a:r>
          </a:p>
          <a:p>
            <a:pPr>
              <a:spcBef>
                <a:spcPts val="400"/>
              </a:spcBef>
            </a:pPr>
            <a:endParaRPr lang="en-AU" sz="1400" dirty="0"/>
          </a:p>
          <a:p>
            <a:pPr>
              <a:spcBef>
                <a:spcPts val="400"/>
              </a:spcBef>
            </a:pPr>
            <a:r>
              <a:rPr lang="en-AU" sz="1400" dirty="0">
                <a:solidFill>
                  <a:schemeClr val="bg1"/>
                </a:solidFill>
              </a:rPr>
              <a:t>Do you use creative commons images</a:t>
            </a:r>
          </a:p>
          <a:p>
            <a:pPr>
              <a:spcBef>
                <a:spcPts val="400"/>
              </a:spcBef>
            </a:pPr>
            <a:r>
              <a:rPr lang="en-AU" sz="1400" dirty="0">
                <a:hlinkClick r:id="rId4"/>
              </a:rPr>
              <a:t>ssw.com.au/rules/use-creative-commons-images</a:t>
            </a:r>
            <a:r>
              <a:rPr lang="en-AU" sz="1400" dirty="0"/>
              <a:t>   </a:t>
            </a:r>
          </a:p>
          <a:p>
            <a:pPr>
              <a:spcBef>
                <a:spcPts val="400"/>
              </a:spcBef>
            </a:pPr>
            <a:endParaRPr lang="en-AU" sz="1400" dirty="0"/>
          </a:p>
          <a:p>
            <a:pPr>
              <a:spcBef>
                <a:spcPts val="400"/>
              </a:spcBef>
            </a:pPr>
            <a:r>
              <a:rPr lang="en-AU" sz="1400" dirty="0">
                <a:solidFill>
                  <a:schemeClr val="bg1"/>
                </a:solidFill>
              </a:rPr>
              <a:t>Do you use a standard question mark when you are going to ask the audience something</a:t>
            </a:r>
          </a:p>
          <a:p>
            <a:pPr>
              <a:spcBef>
                <a:spcPts val="400"/>
              </a:spcBef>
            </a:pPr>
            <a:r>
              <a:rPr lang="en-AU" sz="1400" dirty="0">
                <a:hlinkClick r:id="rId5"/>
              </a:rPr>
              <a:t>ssw.com.au/rules/do-you-use-standard-question-mark-when-you-are-going-to-ask-the-audience-something</a:t>
            </a:r>
            <a:r>
              <a:rPr lang="en-AU" sz="1400" dirty="0"/>
              <a:t> </a:t>
            </a:r>
          </a:p>
          <a:p>
            <a:pPr>
              <a:spcBef>
                <a:spcPts val="400"/>
              </a:spcBef>
            </a:pPr>
            <a:endParaRPr lang="en-AU" sz="1400" dirty="0"/>
          </a:p>
          <a:p>
            <a:pPr>
              <a:spcBef>
                <a:spcPts val="400"/>
              </a:spcBef>
            </a:pPr>
            <a:r>
              <a:rPr lang="en-AU" sz="1400" dirty="0">
                <a:solidFill>
                  <a:schemeClr val="bg1"/>
                </a:solidFill>
              </a:rPr>
              <a:t>Do you keep your presentations in a public location </a:t>
            </a:r>
          </a:p>
          <a:p>
            <a:pPr>
              <a:spcBef>
                <a:spcPts val="400"/>
              </a:spcBef>
            </a:pPr>
            <a:r>
              <a:rPr lang="en-AU" sz="1400" dirty="0">
                <a:hlinkClick r:id="rId6"/>
              </a:rPr>
              <a:t>ssw.com.au/rules/do-you-keep-your-presentations-in-a-public-location</a:t>
            </a:r>
            <a:r>
              <a:rPr lang="en-AU" sz="1400" dirty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Join the Conversation #</a:t>
            </a:r>
            <a:r>
              <a:rPr lang="en-AU" dirty="0" err="1">
                <a:solidFill>
                  <a:schemeClr val="bg1"/>
                </a:solidFill>
              </a:rPr>
              <a:t>TwitterTag</a:t>
            </a:r>
            <a:r>
              <a:rPr lang="en-AU" dirty="0">
                <a:solidFill>
                  <a:schemeClr val="bg1"/>
                </a:solidFill>
              </a:rPr>
              <a:t> @</a:t>
            </a:r>
            <a:r>
              <a:rPr lang="en-AU" dirty="0" err="1">
                <a:solidFill>
                  <a:schemeClr val="bg1"/>
                </a:solidFill>
              </a:rPr>
              <a:t>AdamCogan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3F5F63-73D2-6F4C-BCBB-254DE6C4BCEE}"/>
              </a:ext>
            </a:extLst>
          </p:cNvPr>
          <p:cNvSpPr txBox="1"/>
          <p:nvPr/>
        </p:nvSpPr>
        <p:spPr>
          <a:xfrm>
            <a:off x="-1764254" y="1376979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6CDC524-C3F7-A046-9437-DF7391A8FD93}"/>
              </a:ext>
            </a:extLst>
          </p:cNvPr>
          <p:cNvSpPr txBox="1">
            <a:spLocks/>
          </p:cNvSpPr>
          <p:nvPr/>
        </p:nvSpPr>
        <p:spPr>
          <a:xfrm>
            <a:off x="6978288" y="1825625"/>
            <a:ext cx="4786887" cy="4391024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AU" sz="1400" dirty="0">
                <a:solidFill>
                  <a:schemeClr val="bg1"/>
                </a:solidFill>
              </a:rPr>
              <a:t>Do you use the full slide for screenshots </a:t>
            </a:r>
          </a:p>
          <a:p>
            <a:pPr>
              <a:spcBef>
                <a:spcPts val="400"/>
              </a:spcBef>
            </a:pPr>
            <a:r>
              <a:rPr lang="en-AU" sz="1400" dirty="0">
                <a:hlinkClick r:id="rId8"/>
              </a:rPr>
              <a:t>ssw.com.au/rules/do-you-use-the-full-slide-for-screenshots</a:t>
            </a:r>
            <a:r>
              <a:rPr lang="en-AU" sz="1400" dirty="0"/>
              <a:t> </a:t>
            </a:r>
          </a:p>
          <a:p>
            <a:pPr>
              <a:spcBef>
                <a:spcPts val="400"/>
              </a:spcBef>
            </a:pPr>
            <a:endParaRPr lang="en-AU" sz="1400" dirty="0"/>
          </a:p>
          <a:p>
            <a:pPr>
              <a:spcBef>
                <a:spcPts val="400"/>
              </a:spcBef>
            </a:pPr>
            <a:r>
              <a:rPr lang="en-AU" sz="1400" dirty="0">
                <a:solidFill>
                  <a:schemeClr val="bg1"/>
                </a:solidFill>
              </a:rPr>
              <a:t>Do you have good and bad bullet points </a:t>
            </a:r>
          </a:p>
          <a:p>
            <a:pPr>
              <a:spcBef>
                <a:spcPts val="400"/>
              </a:spcBef>
            </a:pPr>
            <a:r>
              <a:rPr lang="en-AU" sz="1400" dirty="0">
                <a:hlinkClick r:id="rId9"/>
              </a:rPr>
              <a:t>ssw.com.au/rules/have-good-and-bad-bullet-points</a:t>
            </a:r>
            <a:r>
              <a:rPr lang="en-AU" sz="1400" dirty="0"/>
              <a:t> </a:t>
            </a:r>
          </a:p>
          <a:p>
            <a:pPr>
              <a:spcBef>
                <a:spcPts val="400"/>
              </a:spcBef>
            </a:pPr>
            <a:endParaRPr lang="en-AU" sz="1400" dirty="0"/>
          </a:p>
          <a:p>
            <a:pPr>
              <a:spcBef>
                <a:spcPts val="400"/>
              </a:spcBef>
            </a:pPr>
            <a:r>
              <a:rPr lang="en-AU" sz="1400" dirty="0">
                <a:solidFill>
                  <a:schemeClr val="bg1"/>
                </a:solidFill>
              </a:rPr>
              <a:t>Do you finish your presentation with a thank you slide </a:t>
            </a:r>
          </a:p>
          <a:p>
            <a:pPr>
              <a:spcBef>
                <a:spcPts val="400"/>
              </a:spcBef>
            </a:pPr>
            <a:r>
              <a:rPr lang="en-AU" sz="1400" dirty="0">
                <a:hlinkClick r:id="rId10"/>
              </a:rPr>
              <a:t>ssw.com.au/rules/do-you-finish-your-presentation-with-a-thank-you-slide</a:t>
            </a:r>
            <a:r>
              <a:rPr lang="en-AU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3536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B5BB88-41C2-406C-9A85-9308A40152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Join the Conversation #</a:t>
            </a:r>
            <a:r>
              <a:rPr lang="en-AU" dirty="0" err="1">
                <a:solidFill>
                  <a:schemeClr val="bg1"/>
                </a:solidFill>
              </a:rPr>
              <a:t>TwitterTag</a:t>
            </a:r>
            <a:r>
              <a:rPr lang="en-AU" dirty="0">
                <a:solidFill>
                  <a:schemeClr val="bg1"/>
                </a:solidFill>
              </a:rPr>
              <a:t> @</a:t>
            </a:r>
            <a:r>
              <a:rPr lang="en-AU" dirty="0" err="1">
                <a:solidFill>
                  <a:schemeClr val="bg1"/>
                </a:solidFill>
              </a:rPr>
              <a:t>AdamCogan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D07DF6-BD9A-40AE-8939-F20E4DF203CB}"/>
              </a:ext>
            </a:extLst>
          </p:cNvPr>
          <p:cNvSpPr txBox="1"/>
          <p:nvPr/>
        </p:nvSpPr>
        <p:spPr>
          <a:xfrm>
            <a:off x="12371086" y="6416554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46B5B5-A5C3-434F-83D1-864541714E92}"/>
              </a:ext>
            </a:extLst>
          </p:cNvPr>
          <p:cNvSpPr txBox="1"/>
          <p:nvPr/>
        </p:nvSpPr>
        <p:spPr>
          <a:xfrm>
            <a:off x="3429448" y="262794"/>
            <a:ext cx="6604939" cy="2250039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r>
              <a:rPr lang="en-AU" sz="3200" dirty="0">
                <a:solidFill>
                  <a:schemeClr val="bg1"/>
                </a:solidFill>
              </a:rPr>
              <a:t>Scan the QR code below and earn</a:t>
            </a:r>
          </a:p>
          <a:p>
            <a:r>
              <a:rPr lang="en-AU" sz="3200" b="1" dirty="0">
                <a:solidFill>
                  <a:srgbClr val="C00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SSW Points</a:t>
            </a:r>
            <a:r>
              <a:rPr lang="en-AU" sz="3200" b="1" dirty="0">
                <a:solidFill>
                  <a:srgbClr val="FFC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     </a:t>
            </a:r>
            <a:r>
              <a:rPr lang="en-AU" sz="3200" dirty="0">
                <a:solidFill>
                  <a:schemeClr val="bg1"/>
                </a:solidFill>
              </a:rPr>
              <a:t>for watching this talk!</a:t>
            </a:r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FB337909-EAEF-471F-9586-40533F4124A4}"/>
              </a:ext>
            </a:extLst>
          </p:cNvPr>
          <p:cNvSpPr/>
          <p:nvPr/>
        </p:nvSpPr>
        <p:spPr>
          <a:xfrm>
            <a:off x="5889562" y="1403715"/>
            <a:ext cx="460582" cy="396617"/>
          </a:xfrm>
          <a:prstGeom prst="star5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C7C893-A7CB-4853-8D79-9712A5F70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1494" y="511856"/>
            <a:ext cx="4076560" cy="29909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DD6449-D008-4C55-8E50-3F70AA773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29" y="3818897"/>
            <a:ext cx="3445625" cy="27944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3E8D4F-93F6-40BB-B903-BF7743ED8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7823" y="2656540"/>
            <a:ext cx="3673128" cy="379395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2D232E6-5432-4E5D-8E41-4B6AA4F35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288" y="2507197"/>
            <a:ext cx="30289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428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D07DF6-BD9A-40AE-8939-F20E4DF203CB}"/>
              </a:ext>
            </a:extLst>
          </p:cNvPr>
          <p:cNvSpPr txBox="1"/>
          <p:nvPr/>
        </p:nvSpPr>
        <p:spPr>
          <a:xfrm>
            <a:off x="12371086" y="6416554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46B5B5-A5C3-434F-83D1-864541714E92}"/>
              </a:ext>
            </a:extLst>
          </p:cNvPr>
          <p:cNvSpPr txBox="1"/>
          <p:nvPr/>
        </p:nvSpPr>
        <p:spPr>
          <a:xfrm>
            <a:off x="1751914" y="1966897"/>
            <a:ext cx="3892137" cy="1955397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rmAutofit lnSpcReduction="10000"/>
          </a:bodyPr>
          <a:lstStyle/>
          <a:p>
            <a:pPr algn="ctr"/>
            <a:r>
              <a:rPr lang="en-AU" sz="4800" b="1" dirty="0">
                <a:solidFill>
                  <a:srgbClr val="CC4141"/>
                </a:solidFill>
              </a:rPr>
              <a:t>Got feedback?</a:t>
            </a:r>
          </a:p>
          <a:p>
            <a:pPr algn="ctr"/>
            <a:endParaRPr lang="en-AU" sz="2800" dirty="0"/>
          </a:p>
          <a:p>
            <a:pPr algn="ctr"/>
            <a:r>
              <a:rPr lang="en-AU" sz="2600" dirty="0">
                <a:solidFill>
                  <a:schemeClr val="bg1"/>
                </a:solidFill>
              </a:rPr>
              <a:t>Scan the QR code here</a:t>
            </a:r>
          </a:p>
          <a:p>
            <a:pPr algn="ctr"/>
            <a:r>
              <a:rPr lang="en-AU" sz="2600" dirty="0">
                <a:solidFill>
                  <a:schemeClr val="bg1"/>
                </a:solidFill>
              </a:rPr>
              <a:t>to fill our survey. </a:t>
            </a:r>
            <a:endParaRPr lang="en-AU" sz="2600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A02869C8-E55F-4523-B3BE-DDA37E1C2300}"/>
              </a:ext>
            </a:extLst>
          </p:cNvPr>
          <p:cNvSpPr>
            <a:spLocks noGrp="1"/>
          </p:cNvSpPr>
          <p:nvPr/>
        </p:nvSpPr>
        <p:spPr>
          <a:xfrm>
            <a:off x="612097" y="4357535"/>
            <a:ext cx="61717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How to Use this PowerPoint </a:t>
            </a:r>
            <a:r>
              <a:rPr lang="en-US" dirty="0">
                <a:solidFill>
                  <a:schemeClr val="bg1"/>
                </a:solidFill>
              </a:rPr>
              <a:t>with Adam Cogan</a:t>
            </a:r>
            <a:endParaRPr lang="en-US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  <p:pic>
        <p:nvPicPr>
          <p:cNvPr id="11" name="Picture 11" descr="Qr code&#10;&#10;Description automatically generated">
            <a:extLst>
              <a:ext uri="{FF2B5EF4-FFF2-40B4-BE49-F238E27FC236}">
                <a16:creationId xmlns:a16="http://schemas.microsoft.com/office/drawing/2014/main" id="{95AA9131-F2F8-42FC-87C7-86A8C881B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199" y="1690171"/>
            <a:ext cx="3468477" cy="34776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E8F7F6-C3F4-A84F-B044-6A64DC9C8DD9}"/>
              </a:ext>
            </a:extLst>
          </p:cNvPr>
          <p:cNvSpPr txBox="1"/>
          <p:nvPr/>
        </p:nvSpPr>
        <p:spPr>
          <a:xfrm>
            <a:off x="-998621" y="3296653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901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t="16515" r="3592"/>
          <a:stretch/>
        </p:blipFill>
        <p:spPr>
          <a:xfrm>
            <a:off x="0" y="54592"/>
            <a:ext cx="12192000" cy="6803408"/>
          </a:xfr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Select this shape object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solidFill>
            <a:schemeClr val="tx1">
              <a:alpha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 dirty="0"/>
              <a:t>Only one of these should be red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/>
              <a:t>Change to red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8"/>
          </p:nvPr>
        </p:nvSpPr>
        <p:spPr>
          <a:solidFill>
            <a:srgbClr val="D84D49">
              <a:alpha val="75000"/>
            </a:srgbClr>
          </a:solidFill>
        </p:spPr>
        <p:txBody>
          <a:bodyPr/>
          <a:lstStyle/>
          <a:p>
            <a:r>
              <a:rPr lang="en-AU" dirty="0"/>
              <a:t>Recommended selected </a:t>
            </a:r>
            <a:r>
              <a:rPr lang="en-AU" dirty="0" err="1"/>
              <a:t>color</a:t>
            </a:r>
            <a:r>
              <a:rPr lang="en-AU" dirty="0"/>
              <a:t> is SSW Red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9"/>
          </p:nvPr>
        </p:nvSpPr>
        <p:spPr>
          <a:solidFill>
            <a:schemeClr val="tx1">
              <a:alpha val="75000"/>
            </a:schemeClr>
          </a:solidFill>
        </p:spPr>
        <p:txBody>
          <a:bodyPr/>
          <a:lstStyle/>
          <a:p>
            <a:r>
              <a:rPr lang="en-AU" dirty="0"/>
              <a:t>Delete Extra Segments (Have no more than 6 points)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>
          <a:solidFill>
            <a:schemeClr val="tx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 dirty="0"/>
              <a:t>Drawing Tools | Format | Shape Fill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Summary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792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95487D2-A526-1041-980A-A99ECC7A53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52902" y="2368060"/>
            <a:ext cx="10686196" cy="2176309"/>
          </a:xfrm>
        </p:spPr>
        <p:txBody>
          <a:bodyPr/>
          <a:lstStyle/>
          <a:p>
            <a:r>
              <a:rPr lang="en-AU" dirty="0"/>
              <a:t>Find this presentation on GitHub!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2902" y="4544369"/>
            <a:ext cx="10686196" cy="676274"/>
          </a:xfrm>
        </p:spPr>
        <p:txBody>
          <a:bodyPr>
            <a:normAutofit/>
          </a:bodyPr>
          <a:lstStyle/>
          <a:p>
            <a:pPr algn="ctr"/>
            <a:r>
              <a:rPr lang="en-AU" dirty="0">
                <a:hlinkClick r:id="rId3"/>
              </a:rPr>
              <a:t>github.com/sswconsulting/presentations</a:t>
            </a:r>
            <a:r>
              <a:rPr lang="en-AU" dirty="0"/>
              <a:t> 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23BE57C-673E-CC41-B0F3-77334EFAF0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3365" y="4732882"/>
            <a:ext cx="425611" cy="43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29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781DD85D-B42B-6E4C-82D8-4305DB65D4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96" r="25015" b="337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4000" dirty="0">
                <a:solidFill>
                  <a:schemeClr val="bg1"/>
                </a:solidFill>
              </a:rPr>
              <a:t>Thank you!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r>
              <a:rPr lang="en-AU" sz="2000" dirty="0">
                <a:hlinkClick r:id="rId4"/>
              </a:rPr>
              <a:t>info@ssw.com.au</a:t>
            </a:r>
            <a:br>
              <a:rPr lang="en-AU" sz="2000" dirty="0"/>
            </a:br>
            <a:r>
              <a:rPr lang="en-AU" sz="2000" dirty="0">
                <a:solidFill>
                  <a:schemeClr val="bg1"/>
                </a:solidFill>
              </a:rPr>
              <a:t>www.ssw.com.au</a:t>
            </a:r>
            <a:br>
              <a:rPr lang="en-AU" sz="1800" dirty="0"/>
            </a:br>
            <a:r>
              <a:rPr lang="en-AU" sz="1600" dirty="0">
                <a:solidFill>
                  <a:schemeClr val="bg1"/>
                </a:solidFill>
              </a:rPr>
              <a:t>Sydney | Melbourne | Brisbane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1B9A8-D725-CC49-8722-9F8E7D5D4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4047">
            <a:off x="7909949" y="508273"/>
            <a:ext cx="5987933" cy="616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83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940218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Use Different Slide Layouts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752475" y="3548815"/>
            <a:ext cx="4268788" cy="2671010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Make sure you’re using the template correctly with slide layouts.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Join the Conversation #TwitterTag @AdamCogan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549" y="368968"/>
            <a:ext cx="6914643" cy="590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326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4000" dirty="0">
                <a:solidFill>
                  <a:schemeClr val="bg1"/>
                </a:solidFill>
              </a:rPr>
              <a:t>Questions?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r>
              <a:rPr lang="en-AU" sz="2000" dirty="0">
                <a:hlinkClick r:id="rId3"/>
              </a:rPr>
              <a:t>info@ssw.com.au</a:t>
            </a:r>
            <a:br>
              <a:rPr lang="en-AU" sz="2000" dirty="0"/>
            </a:br>
            <a:r>
              <a:rPr lang="en-AU" sz="2000" dirty="0">
                <a:solidFill>
                  <a:schemeClr val="bg1"/>
                </a:solidFill>
              </a:rPr>
              <a:t>www.ssw.com.au</a:t>
            </a:r>
            <a:br>
              <a:rPr lang="en-AU" sz="1800" dirty="0">
                <a:solidFill>
                  <a:schemeClr val="bg1"/>
                </a:solidFill>
              </a:rPr>
            </a:br>
            <a:r>
              <a:rPr lang="en-AU" sz="1600" dirty="0">
                <a:solidFill>
                  <a:schemeClr val="bg1"/>
                </a:solidFill>
              </a:rPr>
              <a:t>Sydney | Melbourne | Brisbane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679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67235"/>
            <a:ext cx="12192000" cy="6790765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>
          <a:xfrm>
            <a:off x="5268035" y="5355456"/>
            <a:ext cx="6923965" cy="86436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70000"/>
              </a:lnSpc>
            </a:pPr>
            <a:r>
              <a:rPr lang="en-AU" dirty="0"/>
              <a:t>Version 4.0 by SSW Design</a:t>
            </a:r>
            <a:br>
              <a:rPr lang="en-AU" dirty="0"/>
            </a:br>
            <a:r>
              <a:rPr lang="en-AU" dirty="0"/>
              <a:t>Tip: Slides have additional info in View | Notes.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SSW Template</a:t>
            </a:r>
            <a:endParaRPr lang="en-US" sz="27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Join the Conversation #</a:t>
            </a:r>
            <a:r>
              <a:rPr lang="en-AU" dirty="0" err="1">
                <a:solidFill>
                  <a:schemeClr val="bg1"/>
                </a:solidFill>
              </a:rPr>
              <a:t>TwitterTag</a:t>
            </a:r>
            <a:r>
              <a:rPr lang="en-AU" dirty="0">
                <a:solidFill>
                  <a:schemeClr val="bg1"/>
                </a:solidFill>
              </a:rPr>
              <a:t> @</a:t>
            </a:r>
            <a:r>
              <a:rPr lang="en-AU" dirty="0" err="1">
                <a:solidFill>
                  <a:schemeClr val="bg1"/>
                </a:solidFill>
              </a:rPr>
              <a:t>AdamCogan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959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Icon Library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52902" y="1828802"/>
            <a:ext cx="10600898" cy="1810974"/>
          </a:xfrm>
        </p:spPr>
        <p:txBody>
          <a:bodyPr>
            <a:normAutofit fontScale="85000" lnSpcReduction="20000"/>
          </a:bodyPr>
          <a:lstStyle/>
          <a:p>
            <a:r>
              <a:rPr lang="en-AU" dirty="0">
                <a:solidFill>
                  <a:schemeClr val="bg1"/>
                </a:solidFill>
              </a:rPr>
              <a:t>These icons are pulled from </a:t>
            </a:r>
            <a:r>
              <a:rPr lang="en-AU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http://fontawesome.com</a:t>
            </a:r>
            <a:r>
              <a:rPr lang="en-AU" dirty="0">
                <a:solidFill>
                  <a:schemeClr val="bg1"/>
                </a:solidFill>
              </a:rPr>
              <a:t> </a:t>
            </a:r>
          </a:p>
          <a:p>
            <a:r>
              <a:rPr lang="en-AU" dirty="0">
                <a:solidFill>
                  <a:schemeClr val="bg1"/>
                </a:solidFill>
              </a:rPr>
              <a:t>Feel free to use your own by pasting in any SVG. You can use PowerPoint to </a:t>
            </a:r>
            <a:r>
              <a:rPr lang="en-AU" dirty="0" err="1">
                <a:solidFill>
                  <a:schemeClr val="bg1"/>
                </a:solidFill>
              </a:rPr>
              <a:t>recolor</a:t>
            </a:r>
            <a:r>
              <a:rPr lang="en-AU" dirty="0">
                <a:solidFill>
                  <a:schemeClr val="bg1"/>
                </a:solidFill>
              </a:rPr>
              <a:t> SVGs (Right Click &gt; Fill).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Join the Conversation #</a:t>
            </a:r>
            <a:r>
              <a:rPr lang="en-AU" dirty="0" err="1">
                <a:solidFill>
                  <a:schemeClr val="bg1"/>
                </a:solidFill>
              </a:rPr>
              <a:t>TwitterTag</a:t>
            </a:r>
            <a:r>
              <a:rPr lang="en-AU" dirty="0">
                <a:solidFill>
                  <a:schemeClr val="bg1"/>
                </a:solidFill>
              </a:rPr>
              <a:t> @</a:t>
            </a:r>
            <a:r>
              <a:rPr lang="en-AU" dirty="0" err="1">
                <a:solidFill>
                  <a:schemeClr val="bg1"/>
                </a:solidFill>
              </a:rPr>
              <a:t>AdamCogan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59A77EA6-4868-4FD6-B6A6-0AE2ECD530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0030" y="5008354"/>
            <a:ext cx="934919" cy="965077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2FCF444E-FCCC-49E6-B335-E7583B39B2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08710" y="3804356"/>
            <a:ext cx="1179275" cy="104824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C32300C-878C-4F14-BAA2-040AFD7C5CC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9076" y="3804354"/>
            <a:ext cx="917215" cy="1048246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47A42011-44A2-4B63-963D-4B2BA85AAA3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20170" y="3804355"/>
            <a:ext cx="917214" cy="1048245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B4C50337-B350-4BD1-B68E-091CCD88B5D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481263" y="3804356"/>
            <a:ext cx="917214" cy="1048244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59359D5-B065-46BF-B527-B82F4AA9048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742356" y="3798343"/>
            <a:ext cx="922475" cy="1054257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49CEEF48-929E-406C-9CE2-777AD5F937E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31864" y="3761351"/>
            <a:ext cx="818437" cy="1091249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D479B44F-A23B-4188-80CB-CA05CEED2A47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971809" y="3761351"/>
            <a:ext cx="1091249" cy="109124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AC52B83D-F668-43FF-8328-DC6C47173C57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94180" y="3785458"/>
            <a:ext cx="933749" cy="1067142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7B8A1C15-3FD3-47F3-A860-9A37963A4922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196973" y="5008354"/>
            <a:ext cx="1085712" cy="965077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70609D70-FE0C-40CC-97CD-0B4D926295D1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585663" y="5008354"/>
            <a:ext cx="1085712" cy="965077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6D2E8BB7-3B2E-4F07-A7B4-19D8EFBEA252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974353" y="4994681"/>
            <a:ext cx="978750" cy="97875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CFE86833-30D5-493A-943D-CD2C26BB6D8B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256081" y="5100431"/>
            <a:ext cx="1091250" cy="8730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093B9A41-F630-4717-8C97-B0AD2889EEE2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650309" y="5046550"/>
            <a:ext cx="926881" cy="926881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BAA0EAAC-63F4-455D-B15C-8984A41CCF96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880168" y="5046550"/>
            <a:ext cx="926881" cy="92688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5C71342-F315-624B-961F-366DB8625DBE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71242" y="5020705"/>
            <a:ext cx="917215" cy="94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63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Other Icons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876822" y="1828801"/>
            <a:ext cx="10476978" cy="4391024"/>
          </a:xfrm>
        </p:spPr>
        <p:txBody>
          <a:bodyPr>
            <a:normAutofit/>
          </a:bodyPr>
          <a:lstStyle/>
          <a:p>
            <a:r>
              <a:rPr lang="en-AU" sz="2800" dirty="0">
                <a:solidFill>
                  <a:schemeClr val="bg1"/>
                </a:solidFill>
              </a:rPr>
              <a:t>Here are some little red people and other items! </a:t>
            </a:r>
          </a:p>
          <a:p>
            <a:r>
              <a:rPr lang="en-AU" sz="2400" dirty="0">
                <a:hlinkClick r:id="rId3"/>
              </a:rPr>
              <a:t>ssw.com.au/rules/do-you-use-standard-question-mark-when-you-are-going-to-ask-the-audience-something</a:t>
            </a:r>
            <a:r>
              <a:rPr lang="en-AU" sz="2400" dirty="0"/>
              <a:t>  </a:t>
            </a:r>
          </a:p>
          <a:p>
            <a:r>
              <a:rPr lang="en-US" sz="2400" dirty="0">
                <a:solidFill>
                  <a:schemeClr val="bg1"/>
                </a:solidFill>
              </a:rPr>
              <a:t>Question Man</a:t>
            </a:r>
            <a:r>
              <a:rPr lang="en-US" sz="2400" dirty="0"/>
              <a:t>	</a:t>
            </a:r>
            <a:r>
              <a:rPr lang="en-US" sz="2400" dirty="0">
                <a:solidFill>
                  <a:schemeClr val="bg1"/>
                </a:solidFill>
              </a:rPr>
              <a:t>Demo Man</a:t>
            </a:r>
            <a:r>
              <a:rPr lang="en-US" sz="2400" dirty="0"/>
              <a:t>		</a:t>
            </a:r>
            <a:r>
              <a:rPr lang="en-US" sz="2400" dirty="0">
                <a:solidFill>
                  <a:schemeClr val="bg1"/>
                </a:solidFill>
              </a:rPr>
              <a:t>Bad Example      Good Example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Join the Conversation #TwitterTag @AdamCogan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247" y="4607458"/>
            <a:ext cx="952500" cy="952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361" y="4607458"/>
            <a:ext cx="952500" cy="9525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410" y="4678893"/>
            <a:ext cx="809631" cy="8096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160" y="4687946"/>
            <a:ext cx="809632" cy="8096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FF50B4-40E2-094A-89E6-443E3B28F836}"/>
              </a:ext>
            </a:extLst>
          </p:cNvPr>
          <p:cNvSpPr txBox="1"/>
          <p:nvPr/>
        </p:nvSpPr>
        <p:spPr>
          <a:xfrm>
            <a:off x="3458817" y="34290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444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Adding logo watermark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If you want the logo overlap as shown in the template, you’ll need the logo in the bottom right of this slide. Just copy paste it onto relevant slides.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Join the Conversation #TwitterTag @AdamCogan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24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A person in a space suit&#10;&#10;Description automatically generated with low confidence">
            <a:extLst>
              <a:ext uri="{FF2B5EF4-FFF2-40B4-BE49-F238E27FC236}">
                <a16:creationId xmlns:a16="http://schemas.microsoft.com/office/drawing/2014/main" id="{FD6750AB-C99B-DD44-924C-41335A5E542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" b="486"/>
          <a:stretch>
            <a:fillRect/>
          </a:stretch>
        </p:blipFill>
        <p:spPr>
          <a:xfrm>
            <a:off x="0" y="66675"/>
            <a:ext cx="12192000" cy="6791325"/>
          </a:xfrm>
        </p:spPr>
      </p:pic>
      <p:sp>
        <p:nvSpPr>
          <p:cNvPr id="13" name="Subtitle 12">
            <a:extLst>
              <a:ext uri="{FF2B5EF4-FFF2-40B4-BE49-F238E27FC236}">
                <a16:creationId xmlns:a16="http://schemas.microsoft.com/office/drawing/2014/main" id="{354A773C-4FCA-C640-9B5C-F412E6F3F8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Delete these boxes, then replace this promo image with yours()</a:t>
            </a:r>
            <a:endParaRPr lang="en-US" dirty="0"/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4B1443DE-39AE-2140-85D7-C6BA129C0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034" y="1221105"/>
            <a:ext cx="6923965" cy="3848100"/>
          </a:xfrm>
        </p:spPr>
        <p:txBody>
          <a:bodyPr>
            <a:normAutofit/>
          </a:bodyPr>
          <a:lstStyle/>
          <a:p>
            <a:r>
              <a:rPr lang="en-AU" dirty="0"/>
              <a:t>User Group Presenter’s Alternative Title Slide</a:t>
            </a:r>
            <a:endParaRPr lang="en-US" sz="2200" dirty="0"/>
          </a:p>
        </p:txBody>
      </p:sp>
      <p:sp>
        <p:nvSpPr>
          <p:cNvPr id="5" name="Subtitle 12">
            <a:extLst>
              <a:ext uri="{FF2B5EF4-FFF2-40B4-BE49-F238E27FC236}">
                <a16:creationId xmlns:a16="http://schemas.microsoft.com/office/drawing/2014/main" id="{65BECC09-2AA1-46BD-8486-DE7A655C4C23}"/>
              </a:ext>
            </a:extLst>
          </p:cNvPr>
          <p:cNvSpPr txBox="1">
            <a:spLocks/>
          </p:cNvSpPr>
          <p:nvPr/>
        </p:nvSpPr>
        <p:spPr>
          <a:xfrm>
            <a:off x="5268035" y="5947148"/>
            <a:ext cx="6923965" cy="552973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vert="horz" lIns="180000" tIns="90000" rIns="180000" bIns="90000" rtlCol="0" anchor="ctr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Note: Let the designers know that you will be using the dark themed </a:t>
            </a:r>
            <a:r>
              <a:rPr lang="en-AU" dirty="0" err="1"/>
              <a:t>powerpoint</a:t>
            </a:r>
            <a:r>
              <a:rPr lang="en-AU" dirty="0"/>
              <a:t> so the promo image can also be designed with a dark background.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912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3C8DDBB5-C593-B442-AE76-A92C4E0094B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9" t="13959" r="10066" b="27457"/>
          <a:stretch/>
        </p:blipFill>
        <p:spPr>
          <a:xfrm>
            <a:off x="2186" y="68450"/>
            <a:ext cx="12192000" cy="6790765"/>
          </a:xfrm>
        </p:spPr>
      </p:pic>
      <p:sp>
        <p:nvSpPr>
          <p:cNvPr id="15" name="Text Placeholder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.NET User Group [Month] [Year]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How to use this PowerPoint</a:t>
            </a:r>
            <a:br>
              <a:rPr lang="en-AU" dirty="0"/>
            </a:br>
            <a:br>
              <a:rPr lang="en-AU" sz="2200" dirty="0"/>
            </a:br>
            <a:r>
              <a:rPr lang="en-AU" sz="2200" dirty="0"/>
              <a:t>Replace image with something more relevant</a:t>
            </a:r>
            <a:endParaRPr lang="en-US" sz="2200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Join the Conversation #</a:t>
            </a:r>
            <a:r>
              <a:rPr lang="en-AU" dirty="0" err="1">
                <a:solidFill>
                  <a:schemeClr val="bg1"/>
                </a:solidFill>
              </a:rPr>
              <a:t>TwitterTag</a:t>
            </a:r>
            <a:r>
              <a:rPr lang="en-AU" dirty="0">
                <a:solidFill>
                  <a:schemeClr val="bg1"/>
                </a:solidFill>
              </a:rPr>
              <a:t> @</a:t>
            </a:r>
            <a:r>
              <a:rPr lang="en-AU" dirty="0" err="1">
                <a:solidFill>
                  <a:schemeClr val="bg1"/>
                </a:solidFill>
              </a:rPr>
              <a:t>AdamCogan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AA297D-54B9-7244-B6D3-16217188DB6A}"/>
              </a:ext>
            </a:extLst>
          </p:cNvPr>
          <p:cNvSpPr txBox="1"/>
          <p:nvPr/>
        </p:nvSpPr>
        <p:spPr>
          <a:xfrm>
            <a:off x="-602428" y="451821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9F27B-DF9D-A347-A171-32C4A3532520}"/>
              </a:ext>
            </a:extLst>
          </p:cNvPr>
          <p:cNvSpPr txBox="1"/>
          <p:nvPr/>
        </p:nvSpPr>
        <p:spPr>
          <a:xfrm>
            <a:off x="12685853" y="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BA1EAE-F8A6-B044-8B59-A5F6E429DECA}"/>
              </a:ext>
            </a:extLst>
          </p:cNvPr>
          <p:cNvSpPr txBox="1"/>
          <p:nvPr/>
        </p:nvSpPr>
        <p:spPr>
          <a:xfrm>
            <a:off x="-2410691" y="-1729047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8642C5-D431-684B-8F38-55FC442F1006}"/>
              </a:ext>
            </a:extLst>
          </p:cNvPr>
          <p:cNvSpPr txBox="1"/>
          <p:nvPr/>
        </p:nvSpPr>
        <p:spPr>
          <a:xfrm>
            <a:off x="-2820692" y="-61993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082387"/>
      </p:ext>
    </p:extLst>
  </p:cSld>
  <p:clrMapOvr>
    <a:masterClrMapping/>
  </p:clrMapOvr>
</p:sld>
</file>

<file path=ppt/theme/theme1.xml><?xml version="1.0" encoding="utf-8"?>
<a:theme xmlns:a="http://schemas.openxmlformats.org/drawingml/2006/main" name="SSW-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2">
            <a:lumMod val="25000"/>
            <a:alpha val="75000"/>
          </a:schemeClr>
        </a:solidFill>
      </a:spPr>
      <a:bodyPr wrap="square" rtlCol="0" anchor="ctr">
        <a:norm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034B2DC-533E-5745-AAAB-2A36661A5E53}" vid="{21811E80-11A1-1149-ACE1-D949D1B7E36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B0220F7-4F6F-4203-A594-D37F3328F2C2}">
  <we:reference id="wa104038830" version="1.0.0.2" store="en-au" storeType="OMEX"/>
  <we:alternateReferences>
    <we:reference id="WA104038830" version="1.0.0.2" store="WA10403883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8B63228CCD07F4490C88469FBBB4687" ma:contentTypeVersion="13" ma:contentTypeDescription="Create a new document." ma:contentTypeScope="" ma:versionID="96ea7edb815d4c69e5d51011990ca5a4">
  <xsd:schema xmlns:xsd="http://www.w3.org/2001/XMLSchema" xmlns:xs="http://www.w3.org/2001/XMLSchema" xmlns:p="http://schemas.microsoft.com/office/2006/metadata/properties" xmlns:ns2="e4a2e0f7-ba93-42ad-9912-fecf198c0f3f" xmlns:ns3="25258cce-ce55-4608-aa5f-177028935ed6" targetNamespace="http://schemas.microsoft.com/office/2006/metadata/properties" ma:root="true" ma:fieldsID="ed2c06c25c34cc63c82f696d4c9f5ea7" ns2:_="" ns3:_="">
    <xsd:import namespace="e4a2e0f7-ba93-42ad-9912-fecf198c0f3f"/>
    <xsd:import namespace="25258cce-ce55-4608-aa5f-177028935ed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a2e0f7-ba93-42ad-9912-fecf198c0f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258cce-ce55-4608-aa5f-177028935ed6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9BF0576-FE4A-4568-8E0B-77DB8A78FB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4a2e0f7-ba93-42ad-9912-fecf198c0f3f"/>
    <ds:schemaRef ds:uri="25258cce-ce55-4608-aa5f-177028935ed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DF0137-D4A4-4A49-808A-DA860CA0F942}">
  <ds:schemaRefs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2006/metadata/properties"/>
    <ds:schemaRef ds:uri="a7dc2287-6a21-4a5f-aa3b-c3353e988492"/>
    <ds:schemaRef ds:uri="13258315-3b3e-4bfc-828c-b30faf5ec6e2"/>
  </ds:schemaRefs>
</ds:datastoreItem>
</file>

<file path=customXml/itemProps3.xml><?xml version="1.0" encoding="utf-8"?>
<ds:datastoreItem xmlns:ds="http://schemas.openxmlformats.org/officeDocument/2006/customXml" ds:itemID="{0D0848C2-F1F0-4CB5-A53D-92690F62FB8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Blank(1)</Template>
  <TotalTime>51</TotalTime>
  <Words>1305</Words>
  <Application>Microsoft Office PowerPoint</Application>
  <PresentationFormat>Widescreen</PresentationFormat>
  <Paragraphs>165</Paragraphs>
  <Slides>30</Slides>
  <Notes>21</Notes>
  <HiddenSlides>7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Open Sans Light</vt:lpstr>
      <vt:lpstr>Calibri</vt:lpstr>
      <vt:lpstr>Arial</vt:lpstr>
      <vt:lpstr>Wingdings</vt:lpstr>
      <vt:lpstr>Open Sans Extrabold</vt:lpstr>
      <vt:lpstr>SSW-White</vt:lpstr>
      <vt:lpstr>PowerPoint Presentation</vt:lpstr>
      <vt:lpstr>Change the Footer</vt:lpstr>
      <vt:lpstr>Use Different Slide Layouts</vt:lpstr>
      <vt:lpstr>SSW Template</vt:lpstr>
      <vt:lpstr>Icon Library</vt:lpstr>
      <vt:lpstr>Other Icons</vt:lpstr>
      <vt:lpstr>Adding logo watermark</vt:lpstr>
      <vt:lpstr>User Group Presenter’s Alternative Title Slide</vt:lpstr>
      <vt:lpstr>How to use this PowerPoint  Replace image with something more relevant</vt:lpstr>
      <vt:lpstr>Adam Cogan</vt:lpstr>
      <vt:lpstr>PowerPoint Presentation</vt:lpstr>
      <vt:lpstr>Agenda</vt:lpstr>
      <vt:lpstr>SSW Stock Images – \\fileserver.sydney.ssw.com.au\DataSSW\Photos\Powerpoint-StockImages</vt:lpstr>
      <vt:lpstr>Are you following Rules to Better PPT?</vt:lpstr>
      <vt:lpstr>“Leave audiences with a memorable quote. Think about an important point in your presentation and use it in this layout.”</vt:lpstr>
      <vt:lpstr>PowerPoint Presentation</vt:lpstr>
      <vt:lpstr>Indenting Text</vt:lpstr>
      <vt:lpstr>The Pros and Cons of Pie</vt:lpstr>
      <vt:lpstr>Cake versus Pie</vt:lpstr>
      <vt:lpstr>Cake versus Pie versus…</vt:lpstr>
      <vt:lpstr>PowerPoint Presentation</vt:lpstr>
      <vt:lpstr>PowerPoint Presentation</vt:lpstr>
      <vt:lpstr>Has a designer done a Test Please on your slides?</vt:lpstr>
      <vt:lpstr>Resources</vt:lpstr>
      <vt:lpstr>PowerPoint Presentation</vt:lpstr>
      <vt:lpstr>PowerPoint Presentation</vt:lpstr>
      <vt:lpstr>Summary</vt:lpstr>
      <vt:lpstr>Find this presentation on GitHub!</vt:lpstr>
      <vt:lpstr>Thank you!   info@ssw.com.au www.ssw.com.au Sydney | Melbourne | Brisbane</vt:lpstr>
      <vt:lpstr>Questions?   info@ssw.com.au www.ssw.com.au Sydney | Melbourne | Brisbane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Hashem Elhossaini www.ssw.com.au</dc:creator>
  <cp:keywords>template, ssw, blank</cp:keywords>
  <cp:lastModifiedBy>Hashem Elhossaini www.ssw.com.au</cp:lastModifiedBy>
  <cp:revision>5</cp:revision>
  <dcterms:created xsi:type="dcterms:W3CDTF">2022-03-31T02:57:23Z</dcterms:created>
  <dcterms:modified xsi:type="dcterms:W3CDTF">2022-04-04T04:57:04Z</dcterms:modified>
  <cp:contentStatus>Testing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0x01010088B63228CCD07F4490C88469FBBB4687</vt:lpwstr>
  </property>
  <property fmtid="{D5CDD505-2E9C-101B-9397-08002B2CF9AE}" pid="4" name="_dlc_DocIdItemGuid">
    <vt:lpwstr>50971b5a-6e06-435e-bb72-6b3376966090</vt:lpwstr>
  </property>
</Properties>
</file>